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9" r:id="rId2"/>
    <p:sldId id="260" r:id="rId3"/>
    <p:sldId id="291" r:id="rId4"/>
    <p:sldId id="280" r:id="rId5"/>
    <p:sldId id="292" r:id="rId6"/>
    <p:sldId id="281" r:id="rId7"/>
    <p:sldId id="296" r:id="rId8"/>
    <p:sldId id="297" r:id="rId9"/>
    <p:sldId id="298" r:id="rId10"/>
    <p:sldId id="299" r:id="rId11"/>
    <p:sldId id="300" r:id="rId12"/>
    <p:sldId id="301" r:id="rId13"/>
    <p:sldId id="320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7D7F"/>
    <a:srgbClr val="BE70A4"/>
    <a:srgbClr val="E26868"/>
    <a:srgbClr val="F08D4A"/>
    <a:srgbClr val="EA9AEC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6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99F32-0EE1-4E76-A3EC-3C2E6BD43D80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7DF27-7589-4747-BBEC-471171293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169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6A477-1F9E-4EA4-A39D-7EC0EB5DFF80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9EEBA-93DB-4461-A97A-35BD918F65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49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7A2D2-CD95-4685-B091-B2F9A37FBC2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8A137-A608-44CF-B709-3EA7A631A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66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7A2D2-CD95-4685-B091-B2F9A37FBC2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8A137-A608-44CF-B709-3EA7A631A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86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7A2D2-CD95-4685-B091-B2F9A37FBC2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8A137-A608-44CF-B709-3EA7A631A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66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7A2D2-CD95-4685-B091-B2F9A37FBC2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8A137-A608-44CF-B709-3EA7A631A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9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7A2D2-CD95-4685-B091-B2F9A37FBC2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8A137-A608-44CF-B709-3EA7A631A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84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7A2D2-CD95-4685-B091-B2F9A37FBC2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8A137-A608-44CF-B709-3EA7A631A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21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7A2D2-CD95-4685-B091-B2F9A37FBC2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8A137-A608-44CF-B709-3EA7A631A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30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7A2D2-CD95-4685-B091-B2F9A37FBC2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8A137-A608-44CF-B709-3EA7A631A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87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7A2D2-CD95-4685-B091-B2F9A37FBC2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8A137-A608-44CF-B709-3EA7A631A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6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7A2D2-CD95-4685-B091-B2F9A37FBC2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8A137-A608-44CF-B709-3EA7A631A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6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7A2D2-CD95-4685-B091-B2F9A37FBC2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8A137-A608-44CF-B709-3EA7A631A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7A2D2-CD95-4685-B091-B2F9A37FBC2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8A137-A608-44CF-B709-3EA7A631A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1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74785" y="3449515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28064" y="527490"/>
            <a:ext cx="880221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latin typeface="Bodoni MT" panose="02070603080606020203" pitchFamily="18" charset="0"/>
              </a:rPr>
              <a:t>NEWSPAPER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474785" y="2321169"/>
            <a:ext cx="11298115" cy="8704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odoni MT" panose="02070603080606020203" pitchFamily="18" charset="0"/>
              </a:rPr>
              <a:t>SUB-PROJECT : </a:t>
            </a:r>
            <a:r>
              <a:rPr lang="ko-KR" altLang="en-US" sz="4000" dirty="0" smtClean="0">
                <a:latin typeface="Bodoni MT" panose="02070603080606020203" pitchFamily="18" charset="0"/>
              </a:rPr>
              <a:t>빅</a:t>
            </a:r>
            <a:r>
              <a:rPr lang="en-US" altLang="ko-KR" sz="4000" dirty="0" smtClean="0">
                <a:latin typeface="Bodoni MT" panose="02070603080606020203" pitchFamily="18" charset="0"/>
              </a:rPr>
              <a:t>3 </a:t>
            </a:r>
            <a:r>
              <a:rPr lang="ko-KR" altLang="en-US" sz="4000" dirty="0" smtClean="0">
                <a:latin typeface="Bodoni MT" panose="02070603080606020203" pitchFamily="18" charset="0"/>
              </a:rPr>
              <a:t>상위 뉴스 요약 프로젝트</a:t>
            </a:r>
            <a:endParaRPr lang="en-US" sz="4000" dirty="0">
              <a:latin typeface="Bodoni MT" panose="020706030806060202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8008619" y="3583479"/>
            <a:ext cx="418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박현아</a:t>
            </a:r>
            <a:r>
              <a:rPr lang="en-US" altLang="ko-KR" b="1" dirty="0"/>
              <a:t>, </a:t>
            </a:r>
            <a:r>
              <a:rPr lang="ko-KR" altLang="en-US" b="1" dirty="0" smtClean="0"/>
              <a:t>안준영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정기현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배누리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474785" y="3532163"/>
            <a:ext cx="160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2024.10.04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1066318" y="6202124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1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0927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6DD29166-BCFF-728A-1D70-4E6753CDA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474785" y="94910"/>
            <a:ext cx="368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METHODOLOGY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66318" y="6042550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10</a:t>
            </a:r>
            <a:endParaRPr lang="ko-KR" altLang="en-US" sz="2800" b="1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451345" y="638716"/>
            <a:ext cx="823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news.py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0CD62-25DD-4E6A-CC02-977E2092A011}"/>
              </a:ext>
            </a:extLst>
          </p:cNvPr>
          <p:cNvSpPr txBox="1"/>
          <p:nvPr/>
        </p:nvSpPr>
        <p:spPr>
          <a:xfrm>
            <a:off x="661987" y="4815604"/>
            <a:ext cx="11058898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rial" panose="020B0604020202020204" pitchFamily="34" charset="0"/>
              </a:rPr>
              <a:t>앞에서 가져온 뉴스 </a:t>
            </a:r>
            <a:r>
              <a:rPr lang="en-US" altLang="ko-KR" sz="1600" dirty="0" err="1">
                <a:latin typeface="Arial" panose="020B0604020202020204" pitchFamily="34" charset="0"/>
              </a:rPr>
              <a:t>url</a:t>
            </a:r>
            <a:r>
              <a:rPr lang="ko-KR" altLang="en-US" sz="1600" dirty="0">
                <a:latin typeface="Arial" panose="020B0604020202020204" pitchFamily="34" charset="0"/>
              </a:rPr>
              <a:t>들에 대해 각 기사 내용 가져오기 및 요약</a:t>
            </a:r>
            <a:endParaRPr lang="ko-KR" altLang="en-US" sz="16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ko-KR" sz="1400" dirty="0" smtClean="0">
                <a:latin typeface="Arial" panose="020B0604020202020204" pitchFamily="34" charset="0"/>
              </a:rPr>
              <a:t>newspaper </a:t>
            </a:r>
            <a:r>
              <a:rPr lang="ko-KR" altLang="en-US" sz="1400" dirty="0">
                <a:latin typeface="Arial" panose="020B0604020202020204" pitchFamily="34" charset="0"/>
              </a:rPr>
              <a:t>패키지의 </a:t>
            </a:r>
            <a:r>
              <a:rPr lang="en-US" altLang="ko-KR" sz="1400" dirty="0">
                <a:latin typeface="Arial" panose="020B0604020202020204" pitchFamily="34" charset="0"/>
              </a:rPr>
              <a:t>Article </a:t>
            </a:r>
            <a:r>
              <a:rPr lang="ko-KR" altLang="en-US" sz="1400" dirty="0">
                <a:latin typeface="Arial" panose="020B0604020202020204" pitchFamily="34" charset="0"/>
              </a:rPr>
              <a:t>모듈을 사용하여 </a:t>
            </a:r>
            <a:r>
              <a:rPr lang="en-US" altLang="ko-KR" sz="1400" dirty="0">
                <a:latin typeface="Arial" panose="020B0604020202020204" pitchFamily="34" charset="0"/>
              </a:rPr>
              <a:t>download() </a:t>
            </a:r>
            <a:r>
              <a:rPr lang="ko-KR" altLang="en-US" sz="1400" dirty="0">
                <a:latin typeface="Arial" panose="020B0604020202020204" pitchFamily="34" charset="0"/>
              </a:rPr>
              <a:t>뉴스를 다운받고 </a:t>
            </a:r>
            <a:r>
              <a:rPr lang="en-US" altLang="ko-KR" sz="1400" dirty="0">
                <a:latin typeface="Arial" panose="020B0604020202020204" pitchFamily="34" charset="0"/>
              </a:rPr>
              <a:t>parse()</a:t>
            </a:r>
            <a:r>
              <a:rPr lang="ko-KR" altLang="en-US" sz="1400" dirty="0">
                <a:latin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</a:rPr>
              <a:t>파싱해주고</a:t>
            </a:r>
            <a:r>
              <a:rPr lang="ko-KR" altLang="en-US" sz="1400" dirty="0">
                <a:latin typeface="Arial" panose="020B0604020202020204" pitchFamily="34" charset="0"/>
              </a:rPr>
              <a:t> 제목과 본문을 불러옴 </a:t>
            </a:r>
            <a:endParaRPr lang="en-US" altLang="ko-KR" sz="1400" dirty="0">
              <a:latin typeface="Arial" panose="020B0604020202020204" pitchFamily="34" charset="0"/>
            </a:endParaRPr>
          </a:p>
          <a:p>
            <a:pPr fontAlgn="base"/>
            <a:r>
              <a:rPr lang="ko-KR" altLang="en-US" sz="1600" dirty="0" smtClean="0">
                <a:latin typeface="Arial" panose="020B0604020202020204" pitchFamily="34" charset="0"/>
              </a:rPr>
              <a:t>이전에 </a:t>
            </a:r>
            <a:r>
              <a:rPr lang="ko-KR" altLang="en-US" sz="1600" dirty="0">
                <a:latin typeface="Arial" panose="020B0604020202020204" pitchFamily="34" charset="0"/>
              </a:rPr>
              <a:t>정의한 </a:t>
            </a:r>
            <a:r>
              <a:rPr lang="en-US" altLang="ko-KR" sz="1600" dirty="0" err="1">
                <a:latin typeface="Arial" panose="020B0604020202020204" pitchFamily="34" charset="0"/>
              </a:rPr>
              <a:t>summarize_content</a:t>
            </a: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latin typeface="Arial" panose="020B0604020202020204" pitchFamily="34" charset="0"/>
              </a:rPr>
              <a:t>함수로 뉴스 본문을 요약하고 제목과 요약 내용을 </a:t>
            </a:r>
            <a:r>
              <a:rPr lang="en-US" altLang="ko-KR" sz="1600" dirty="0" err="1">
                <a:latin typeface="Arial" panose="020B0604020202020204" pitchFamily="34" charset="0"/>
              </a:rPr>
              <a:t>news_summaries</a:t>
            </a: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latin typeface="Arial" panose="020B0604020202020204" pitchFamily="34" charset="0"/>
              </a:rPr>
              <a:t>리스트에 </a:t>
            </a:r>
            <a:r>
              <a:rPr lang="ko-KR" altLang="en-US" sz="1600" dirty="0" smtClean="0">
                <a:latin typeface="Arial" panose="020B0604020202020204" pitchFamily="34" charset="0"/>
              </a:rPr>
              <a:t>저장 </a:t>
            </a:r>
            <a:r>
              <a:rPr lang="ko-KR" altLang="en-US" sz="1600" dirty="0">
                <a:latin typeface="Arial" panose="020B0604020202020204" pitchFamily="34" charset="0"/>
              </a:rPr>
              <a:t>후</a:t>
            </a:r>
            <a:r>
              <a:rPr lang="ko-KR" altLang="en-US" sz="1600" dirty="0" smtClean="0">
                <a:latin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</a:rPr>
              <a:t>return</a:t>
            </a:r>
            <a:endParaRPr lang="ko-KR" altLang="en-US" sz="1600" dirty="0"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32" y="1091647"/>
            <a:ext cx="10215736" cy="361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6DD29166-BCFF-728A-1D70-4E6753CDA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474785" y="94910"/>
            <a:ext cx="368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METHODOLOGY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66318" y="6056778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11</a:t>
            </a:r>
            <a:endParaRPr lang="ko-KR" altLang="en-US" sz="2800" b="1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451345" y="638716"/>
            <a:ext cx="823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 app.py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0CD62-25DD-4E6A-CC02-977E2092A011}"/>
              </a:ext>
            </a:extLst>
          </p:cNvPr>
          <p:cNvSpPr txBox="1"/>
          <p:nvPr/>
        </p:nvSpPr>
        <p:spPr>
          <a:xfrm>
            <a:off x="521580" y="4726000"/>
            <a:ext cx="10965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Arial" panose="020B0604020202020204" pitchFamily="34" charset="0"/>
              </a:rPr>
              <a:t>파이썬</a:t>
            </a:r>
            <a:r>
              <a:rPr lang="ko-KR" altLang="en-US" sz="1600" dirty="0">
                <a:latin typeface="Arial" panose="020B0604020202020204" pitchFamily="34" charset="0"/>
              </a:rPr>
              <a:t> 기반 웹 프레임워크중 </a:t>
            </a:r>
            <a:r>
              <a:rPr lang="ko-KR" altLang="en-US" sz="1600" dirty="0" smtClean="0">
                <a:latin typeface="Arial" panose="020B0604020202020204" pitchFamily="34" charset="0"/>
              </a:rPr>
              <a:t>하나인 </a:t>
            </a:r>
            <a:r>
              <a:rPr lang="en-US" altLang="ko-KR" sz="1600" dirty="0" smtClean="0">
                <a:latin typeface="Arial" panose="020B0604020202020204" pitchFamily="34" charset="0"/>
              </a:rPr>
              <a:t>Flask</a:t>
            </a:r>
            <a:r>
              <a:rPr lang="ko-KR" altLang="en-US" sz="1600" dirty="0" smtClean="0">
                <a:latin typeface="Arial" panose="020B0604020202020204" pitchFamily="34" charset="0"/>
              </a:rPr>
              <a:t>를 이용하여 </a:t>
            </a:r>
            <a:r>
              <a:rPr lang="ko-KR" altLang="en-US" sz="1600" dirty="0" err="1" smtClean="0">
                <a:latin typeface="Arial" panose="020B0604020202020204" pitchFamily="34" charset="0"/>
              </a:rPr>
              <a:t>웹페이지</a:t>
            </a:r>
            <a:r>
              <a:rPr lang="ko-KR" altLang="en-US" sz="1600" dirty="0" smtClean="0">
                <a:latin typeface="Arial" panose="020B0604020202020204" pitchFamily="34" charset="0"/>
              </a:rPr>
              <a:t> 제작</a:t>
            </a:r>
            <a:endParaRPr lang="en-US" altLang="ko-KR" sz="1600" dirty="0" smtClean="0">
              <a:latin typeface="Arial" panose="020B0604020202020204" pitchFamily="34" charset="0"/>
            </a:endParaRPr>
          </a:p>
          <a:p>
            <a:r>
              <a:rPr lang="en-US" altLang="ko-KR" sz="1600" dirty="0" smtClean="0">
                <a:latin typeface="Arial" panose="020B0604020202020204" pitchFamily="34" charset="0"/>
              </a:rPr>
              <a:t>news.py </a:t>
            </a:r>
            <a:r>
              <a:rPr lang="ko-KR" altLang="en-US" sz="1600" dirty="0" smtClean="0">
                <a:latin typeface="Arial" panose="020B0604020202020204" pitchFamily="34" charset="0"/>
              </a:rPr>
              <a:t>의 </a:t>
            </a:r>
            <a:r>
              <a:rPr lang="en-US" altLang="ko-KR" sz="1600" dirty="0" smtClean="0">
                <a:latin typeface="Arial" panose="020B0604020202020204" pitchFamily="34" charset="0"/>
              </a:rPr>
              <a:t>news </a:t>
            </a:r>
            <a:r>
              <a:rPr lang="ko-KR" altLang="en-US" sz="1600" dirty="0" smtClean="0">
                <a:latin typeface="Arial" panose="020B0604020202020204" pitchFamily="34" charset="0"/>
              </a:rPr>
              <a:t>함수를 </a:t>
            </a:r>
            <a:r>
              <a:rPr lang="en-US" altLang="ko-KR" sz="1600" dirty="0" smtClean="0">
                <a:latin typeface="Arial" panose="020B0604020202020204" pitchFamily="34" charset="0"/>
              </a:rPr>
              <a:t>import </a:t>
            </a:r>
            <a:r>
              <a:rPr lang="ko-KR" altLang="en-US" sz="1600" dirty="0" smtClean="0">
                <a:latin typeface="Arial" panose="020B0604020202020204" pitchFamily="34" charset="0"/>
              </a:rPr>
              <a:t>해주어 </a:t>
            </a:r>
            <a:r>
              <a:rPr lang="en-US" altLang="ko-KR" sz="1600" dirty="0" smtClean="0">
                <a:latin typeface="Arial" panose="020B0604020202020204" pitchFamily="34" charset="0"/>
              </a:rPr>
              <a:t>news </a:t>
            </a:r>
            <a:r>
              <a:rPr lang="ko-KR" altLang="en-US" sz="1600" dirty="0" smtClean="0">
                <a:latin typeface="Arial" panose="020B0604020202020204" pitchFamily="34" charset="0"/>
              </a:rPr>
              <a:t>함수를 호출 해 뉴스 요약 데이터를 가져옴  </a:t>
            </a:r>
            <a:endParaRPr lang="en-US" altLang="ko-KR" sz="1600" dirty="0" smtClean="0">
              <a:latin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1580" y="1918697"/>
            <a:ext cx="11134900" cy="2449678"/>
            <a:chOff x="521580" y="1251485"/>
            <a:chExt cx="11134900" cy="244967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580" y="1251485"/>
              <a:ext cx="11134900" cy="2449678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9611549" y="1251485"/>
              <a:ext cx="2044931" cy="282633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848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6DD29166-BCFF-728A-1D70-4E6753CDA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474785" y="94910"/>
            <a:ext cx="368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METHODOLOGY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66318" y="6078409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12</a:t>
            </a:r>
            <a:endParaRPr lang="ko-KR" altLang="en-US" sz="2800" b="1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451345" y="638716"/>
            <a:ext cx="823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index.html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0CD62-25DD-4E6A-CC02-977E2092A011}"/>
              </a:ext>
            </a:extLst>
          </p:cNvPr>
          <p:cNvSpPr txBox="1"/>
          <p:nvPr/>
        </p:nvSpPr>
        <p:spPr>
          <a:xfrm>
            <a:off x="521580" y="5419831"/>
            <a:ext cx="109659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Arial" panose="020B0604020202020204" pitchFamily="34" charset="0"/>
              </a:rPr>
              <a:t>HTML</a:t>
            </a:r>
            <a:r>
              <a:rPr lang="ko-KR" altLang="en-US" sz="1600" dirty="0" smtClean="0">
                <a:latin typeface="Arial" panose="020B0604020202020204" pitchFamily="34" charset="0"/>
              </a:rPr>
              <a:t>을 작성하여 각 언론사 이름과 </a:t>
            </a:r>
            <a:r>
              <a:rPr lang="en-US" altLang="ko-KR" sz="1600" dirty="0" smtClean="0">
                <a:latin typeface="Arial" panose="020B0604020202020204" pitchFamily="34" charset="0"/>
              </a:rPr>
              <a:t>3</a:t>
            </a:r>
            <a:r>
              <a:rPr lang="ko-KR" altLang="en-US" sz="1600" dirty="0" smtClean="0">
                <a:latin typeface="Arial" panose="020B0604020202020204" pitchFamily="34" charset="0"/>
              </a:rPr>
              <a:t>개의 뉴스 제목과 요약을 </a:t>
            </a:r>
            <a:r>
              <a:rPr lang="ko-KR" altLang="en-US" sz="1600" dirty="0" err="1" smtClean="0">
                <a:latin typeface="Arial" panose="020B0604020202020204" pitchFamily="34" charset="0"/>
              </a:rPr>
              <a:t>보여지게함</a:t>
            </a:r>
            <a:r>
              <a:rPr lang="ko-KR" altLang="en-US" sz="1600" dirty="0" smtClean="0">
                <a:latin typeface="Arial" panose="020B0604020202020204" pitchFamily="34" charset="0"/>
              </a:rPr>
              <a:t> </a:t>
            </a:r>
            <a:endParaRPr lang="en-US" altLang="ko-KR" sz="1600" dirty="0" smtClean="0">
              <a:latin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82" y="1269822"/>
            <a:ext cx="5341388" cy="30799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374" y="1007047"/>
            <a:ext cx="5575069" cy="416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8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6DD29166-BCFF-728A-1D70-4E6753CDA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474785" y="94910"/>
            <a:ext cx="368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METHODOLOGY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66318" y="6078409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13</a:t>
            </a:r>
            <a:endParaRPr lang="ko-KR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 flipH="1">
            <a:off x="474785" y="556132"/>
            <a:ext cx="823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랭체인의</a:t>
            </a:r>
            <a:r>
              <a:rPr lang="ko-KR" altLang="en-US" b="1" dirty="0" smtClean="0"/>
              <a:t> 핵심 개념 </a:t>
            </a:r>
            <a:r>
              <a:rPr lang="en-US" altLang="ko-KR" b="1" dirty="0" smtClean="0"/>
              <a:t>4</a:t>
            </a:r>
            <a:r>
              <a:rPr lang="ko-KR" altLang="en-US" b="1" dirty="0" smtClean="0"/>
              <a:t>가지 </a:t>
            </a:r>
            <a:endParaRPr lang="en-US" altLang="ko-KR" b="1" dirty="0" smtClean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20CD62-25DD-4E6A-CC02-977E2092A011}"/>
              </a:ext>
            </a:extLst>
          </p:cNvPr>
          <p:cNvSpPr txBox="1"/>
          <p:nvPr/>
        </p:nvSpPr>
        <p:spPr>
          <a:xfrm>
            <a:off x="640883" y="1181498"/>
            <a:ext cx="6121867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Arial" panose="020B0604020202020204" pitchFamily="34" charset="0"/>
              </a:rPr>
              <a:t>Chain</a:t>
            </a:r>
            <a:endParaRPr lang="en-US" altLang="ko-KR" sz="1600" dirty="0">
              <a:latin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</a:rPr>
              <a:t> </a:t>
            </a:r>
            <a:r>
              <a:rPr lang="en-US" altLang="ko-KR" sz="1400" dirty="0" smtClean="0">
                <a:latin typeface="Arial" panose="020B0604020202020204" pitchFamily="34" charset="0"/>
              </a:rPr>
              <a:t>- </a:t>
            </a:r>
            <a:r>
              <a:rPr lang="ko-KR" altLang="en-US" sz="1400" dirty="0" smtClean="0">
                <a:latin typeface="Arial" panose="020B0604020202020204" pitchFamily="34" charset="0"/>
              </a:rPr>
              <a:t>언어 모델을 연결하여 복잡한 작업을 처리할 수 있는 기능</a:t>
            </a:r>
            <a:endParaRPr lang="en-US" altLang="ko-KR" sz="1400" dirty="0" smtClean="0">
              <a:latin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</a:rPr>
              <a:t> - </a:t>
            </a:r>
            <a:r>
              <a:rPr lang="ko-KR" altLang="en-US" sz="1400" dirty="0"/>
              <a:t>여러 단계를 연결해 하나의 일련의 작업을 자동화하는 </a:t>
            </a:r>
            <a:r>
              <a:rPr lang="ko-KR" altLang="en-US" sz="1400" dirty="0" err="1" smtClean="0"/>
              <a:t>로직</a:t>
            </a:r>
            <a:endParaRPr lang="en-US" altLang="ko-KR" sz="1400" dirty="0" smtClean="0">
              <a:latin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</a:rPr>
              <a:t> - </a:t>
            </a:r>
            <a:r>
              <a:rPr lang="ko-KR" altLang="en-US" sz="1400" dirty="0" err="1" smtClean="0">
                <a:latin typeface="Arial" panose="020B0604020202020204" pitchFamily="34" charset="0"/>
              </a:rPr>
              <a:t>모듈형</a:t>
            </a:r>
            <a:r>
              <a:rPr lang="ko-KR" altLang="en-US" sz="1400" dirty="0" smtClean="0">
                <a:latin typeface="Arial" panose="020B0604020202020204" pitchFamily="34" charset="0"/>
              </a:rPr>
              <a:t> 구성 요소를 재사용 가능한 파이프라인으로 조립하는 개념</a:t>
            </a:r>
            <a:endParaRPr lang="en-US" altLang="ko-KR" sz="1400" dirty="0" smtClean="0"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20CD62-25DD-4E6A-CC02-977E2092A011}"/>
              </a:ext>
            </a:extLst>
          </p:cNvPr>
          <p:cNvSpPr txBox="1"/>
          <p:nvPr/>
        </p:nvSpPr>
        <p:spPr>
          <a:xfrm>
            <a:off x="640883" y="2400454"/>
            <a:ext cx="6121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Arial" panose="020B0604020202020204" pitchFamily="34" charset="0"/>
              </a:rPr>
              <a:t>Agent</a:t>
            </a:r>
            <a:endParaRPr lang="en-US" altLang="ko-KR" sz="1600" dirty="0">
              <a:latin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</a:rPr>
              <a:t> </a:t>
            </a:r>
            <a:r>
              <a:rPr lang="en-US" altLang="ko-KR" sz="1400" dirty="0" smtClean="0">
                <a:latin typeface="Arial" panose="020B0604020202020204" pitchFamily="34" charset="0"/>
              </a:rPr>
              <a:t>- </a:t>
            </a:r>
            <a:r>
              <a:rPr lang="ko-KR" altLang="en-US" sz="1400" dirty="0" smtClean="0">
                <a:latin typeface="Arial" panose="020B0604020202020204" pitchFamily="34" charset="0"/>
              </a:rPr>
              <a:t>동적인 작업 흐름을 수행하는 기능</a:t>
            </a:r>
            <a:endParaRPr lang="en-US" altLang="ko-KR" sz="1400" dirty="0" smtClean="0">
              <a:latin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</a:rPr>
              <a:t> - </a:t>
            </a:r>
            <a:r>
              <a:rPr lang="ko-KR" altLang="en-US" sz="1400" dirty="0" smtClean="0">
                <a:latin typeface="Arial" panose="020B0604020202020204" pitchFamily="34" charset="0"/>
              </a:rPr>
              <a:t>에이전트는 상황에 따라 알아서 결정하고 작업을 수행</a:t>
            </a:r>
            <a:endParaRPr lang="en-US" altLang="ko-KR" sz="1400" dirty="0" smtClean="0">
              <a:latin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</a:rPr>
              <a:t> </a:t>
            </a:r>
            <a:r>
              <a:rPr lang="en-US" altLang="ko-KR" sz="1400" dirty="0" smtClean="0">
                <a:latin typeface="Arial" panose="020B0604020202020204" pitchFamily="34" charset="0"/>
              </a:rPr>
              <a:t>- </a:t>
            </a:r>
            <a:r>
              <a:rPr lang="ko-KR" altLang="en-US" sz="1400" dirty="0" smtClean="0">
                <a:latin typeface="Arial" panose="020B0604020202020204" pitchFamily="34" charset="0"/>
              </a:rPr>
              <a:t>정해진 순서 없이 사용자의 질문이나 상황에 맞게 필요한 도구나 체인을 사용하여 결과를 도출</a:t>
            </a:r>
            <a:endParaRPr lang="en-US" altLang="ko-KR" sz="1400" dirty="0" smtClean="0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20CD62-25DD-4E6A-CC02-977E2092A011}"/>
              </a:ext>
            </a:extLst>
          </p:cNvPr>
          <p:cNvSpPr txBox="1"/>
          <p:nvPr/>
        </p:nvSpPr>
        <p:spPr>
          <a:xfrm>
            <a:off x="613040" y="3834854"/>
            <a:ext cx="6121867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Arial" panose="020B0604020202020204" pitchFamily="34" charset="0"/>
              </a:rPr>
              <a:t>Memory</a:t>
            </a:r>
          </a:p>
          <a:p>
            <a:r>
              <a:rPr lang="en-US" altLang="ko-KR" sz="1400" dirty="0" smtClean="0">
                <a:latin typeface="Arial" panose="020B0604020202020204" pitchFamily="34" charset="0"/>
              </a:rPr>
              <a:t> - </a:t>
            </a:r>
            <a:r>
              <a:rPr lang="ko-KR" altLang="en-US" sz="1400" dirty="0" smtClean="0">
                <a:latin typeface="Arial" panose="020B0604020202020204" pitchFamily="34" charset="0"/>
              </a:rPr>
              <a:t>대화 중 또는 작업 중에 일어난 정보나 데이터를 저장하고 활용하는 역할</a:t>
            </a:r>
            <a:endParaRPr lang="en-US" altLang="ko-KR" sz="1400" dirty="0" smtClean="0">
              <a:latin typeface="Arial" panose="020B0604020202020204" pitchFamily="34" charset="0"/>
            </a:endParaRPr>
          </a:p>
          <a:p>
            <a:r>
              <a:rPr lang="ko-KR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ko-KR" sz="1400" dirty="0" smtClean="0">
                <a:latin typeface="Arial" panose="020B0604020202020204" pitchFamily="34" charset="0"/>
              </a:rPr>
              <a:t>- </a:t>
            </a:r>
            <a:r>
              <a:rPr lang="ko-KR" altLang="en-US" sz="1400" dirty="0" smtClean="0">
                <a:latin typeface="Arial" panose="020B0604020202020204" pitchFamily="34" charset="0"/>
              </a:rPr>
              <a:t>메모리는 과거 대화를 기억하며 연속적인 대화나 작업을 가능하게 함 </a:t>
            </a:r>
            <a:r>
              <a:rPr lang="en-US" altLang="ko-KR" sz="1400" dirty="0" smtClean="0">
                <a:latin typeface="Arial" panose="020B0604020202020204" pitchFamily="34" charset="0"/>
              </a:rPr>
              <a:t> </a:t>
            </a:r>
          </a:p>
          <a:p>
            <a:r>
              <a:rPr lang="en-US" altLang="ko-KR" sz="1400" dirty="0" smtClean="0">
                <a:latin typeface="Arial" panose="020B0604020202020204" pitchFamily="34" charset="0"/>
              </a:rPr>
              <a:t> - </a:t>
            </a:r>
            <a:r>
              <a:rPr lang="ko-KR" altLang="en-US" sz="1400" dirty="0" smtClean="0">
                <a:latin typeface="Arial" panose="020B0604020202020204" pitchFamily="34" charset="0"/>
              </a:rPr>
              <a:t>컨텍스트를 유지하며</a:t>
            </a:r>
            <a:r>
              <a:rPr lang="en-US" altLang="ko-KR" sz="1400" dirty="0" smtClean="0">
                <a:latin typeface="Arial" panose="020B0604020202020204" pitchFamily="34" charset="0"/>
              </a:rPr>
              <a:t>, </a:t>
            </a:r>
            <a:r>
              <a:rPr lang="ko-KR" altLang="en-US" sz="1400" dirty="0" smtClean="0">
                <a:latin typeface="Arial" panose="020B0604020202020204" pitchFamily="34" charset="0"/>
              </a:rPr>
              <a:t>대화의 일관성을 높일 수 있음</a:t>
            </a:r>
            <a:endParaRPr lang="en-US" altLang="ko-KR" sz="1400" dirty="0" smtClean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0CD62-25DD-4E6A-CC02-977E2092A011}"/>
              </a:ext>
            </a:extLst>
          </p:cNvPr>
          <p:cNvSpPr txBox="1"/>
          <p:nvPr/>
        </p:nvSpPr>
        <p:spPr>
          <a:xfrm>
            <a:off x="613040" y="5053810"/>
            <a:ext cx="92358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Arial" panose="020B0604020202020204" pitchFamily="34" charset="0"/>
              </a:rPr>
              <a:t>Tool</a:t>
            </a:r>
          </a:p>
          <a:p>
            <a:r>
              <a:rPr lang="en-US" altLang="ko-KR" sz="1400" dirty="0" smtClean="0">
                <a:latin typeface="Arial" panose="020B0604020202020204" pitchFamily="34" charset="0"/>
              </a:rPr>
              <a:t> - </a:t>
            </a:r>
            <a:r>
              <a:rPr lang="ko-KR" altLang="en-US" sz="1400" dirty="0" smtClean="0">
                <a:latin typeface="Arial" panose="020B0604020202020204" pitchFamily="34" charset="0"/>
              </a:rPr>
              <a:t>언어 모델이 외부 시스템과 상호작용하거나 특정 작업을 수행할 수 있도록 해주는 기능</a:t>
            </a:r>
            <a:endParaRPr lang="en-US" altLang="ko-KR" sz="1400" dirty="0" smtClean="0">
              <a:latin typeface="Arial" panose="020B0604020202020204" pitchFamily="34" charset="0"/>
            </a:endParaRPr>
          </a:p>
          <a:p>
            <a:r>
              <a:rPr lang="en-US" altLang="ko-KR" sz="1400" dirty="0" smtClean="0">
                <a:latin typeface="Arial" panose="020B0604020202020204" pitchFamily="34" charset="0"/>
              </a:rPr>
              <a:t> - </a:t>
            </a:r>
            <a:r>
              <a:rPr lang="ko-KR" altLang="en-US" sz="1400" dirty="0" smtClean="0">
                <a:latin typeface="Arial" panose="020B0604020202020204" pitchFamily="34" charset="0"/>
              </a:rPr>
              <a:t>언어 모델이 기본적으로 처리할 수 없는 계산</a:t>
            </a:r>
            <a:r>
              <a:rPr lang="en-US" altLang="ko-KR" sz="1400" dirty="0" smtClean="0">
                <a:latin typeface="Arial" panose="020B0604020202020204" pitchFamily="34" charset="0"/>
              </a:rPr>
              <a:t>, </a:t>
            </a:r>
            <a:r>
              <a:rPr lang="ko-KR" altLang="en-US" sz="1400" dirty="0" smtClean="0">
                <a:latin typeface="Arial" panose="020B0604020202020204" pitchFamily="34" charset="0"/>
              </a:rPr>
              <a:t>검색</a:t>
            </a:r>
            <a:r>
              <a:rPr lang="en-US" altLang="ko-KR" sz="1400" dirty="0" smtClean="0">
                <a:latin typeface="Arial" panose="020B0604020202020204" pitchFamily="34" charset="0"/>
              </a:rPr>
              <a:t>, </a:t>
            </a:r>
            <a:r>
              <a:rPr lang="ko-KR" altLang="en-US" sz="1400" dirty="0" smtClean="0">
                <a:latin typeface="Arial" panose="020B0604020202020204" pitchFamily="34" charset="0"/>
              </a:rPr>
              <a:t>파일 처리 등의 기능을 도구를 통해 확장할 수 있음</a:t>
            </a:r>
            <a:endParaRPr lang="en-US" altLang="ko-KR" sz="1400" dirty="0" smtClean="0">
              <a:latin typeface="Arial" panose="020B0604020202020204" pitchFamily="34" charset="0"/>
            </a:endParaRPr>
          </a:p>
        </p:txBody>
      </p:sp>
      <p:pic>
        <p:nvPicPr>
          <p:cNvPr id="17" name="Picture 2" descr="10분 만에 랭체인(LangChain) 이해하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467" y="1283290"/>
            <a:ext cx="5037993" cy="328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7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6DD29166-BCFF-728A-1D70-4E6753CDA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474785" y="94910"/>
            <a:ext cx="368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METHODOLOGY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66318" y="6078409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14</a:t>
            </a:r>
            <a:endParaRPr lang="ko-KR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 flipH="1">
            <a:off x="665978" y="559152"/>
            <a:ext cx="823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RAG (Retrieval-Augmented </a:t>
            </a:r>
            <a:r>
              <a:rPr lang="en-US" altLang="ko-KR" b="1" dirty="0" smtClean="0"/>
              <a:t>Generation)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  <p:sp>
        <p:nvSpPr>
          <p:cNvPr id="11" name="TextBox 10"/>
          <p:cNvSpPr txBox="1"/>
          <p:nvPr/>
        </p:nvSpPr>
        <p:spPr>
          <a:xfrm flipH="1">
            <a:off x="715852" y="928484"/>
            <a:ext cx="10901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풍부한 정보를 담고 있는 대규모 문서 데이터베이스에서 관련 정보를 검색하고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이를 통해 언어 모델이 더 정확하고 상세한 답변을 생성할 수 있게 함</a:t>
            </a:r>
            <a:endParaRPr lang="en-US" altLang="ko-KR" sz="1600" dirty="0" smtClean="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1662607"/>
            <a:ext cx="5291725" cy="426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6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6DD29166-BCFF-728A-1D70-4E6753CDA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474785" y="94910"/>
            <a:ext cx="368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METHODOLOGY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66318" y="6078409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15</a:t>
            </a:r>
            <a:endParaRPr lang="ko-KR" altLang="en-US" sz="2800" b="1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451345" y="638716"/>
            <a:ext cx="823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랭체인</a:t>
            </a:r>
            <a:r>
              <a:rPr lang="ko-KR" altLang="en-US" b="1" dirty="0" smtClean="0"/>
              <a:t> 및 </a:t>
            </a:r>
            <a:r>
              <a:rPr lang="en-US" altLang="ko-KR" b="1" dirty="0" err="1" smtClean="0"/>
              <a:t>Streamlit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5680"/>
          <a:stretch/>
        </p:blipFill>
        <p:spPr>
          <a:xfrm>
            <a:off x="906544" y="1342128"/>
            <a:ext cx="10434595" cy="3431373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9A20CD62-25DD-4E6A-CC02-977E2092A011}"/>
              </a:ext>
            </a:extLst>
          </p:cNvPr>
          <p:cNvSpPr txBox="1"/>
          <p:nvPr/>
        </p:nvSpPr>
        <p:spPr>
          <a:xfrm>
            <a:off x="613041" y="5155536"/>
            <a:ext cx="10965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err="1" smtClean="0">
                <a:latin typeface="Arial" panose="020B0604020202020204" pitchFamily="34" charset="0"/>
              </a:rPr>
              <a:t>랭체인과</a:t>
            </a:r>
            <a:r>
              <a:rPr lang="ko-KR" altLang="en-US" sz="1600" dirty="0" smtClean="0">
                <a:latin typeface="Arial" panose="020B0604020202020204" pitchFamily="34" charset="0"/>
              </a:rPr>
              <a:t> </a:t>
            </a:r>
            <a:r>
              <a:rPr lang="en-US" altLang="ko-KR" sz="1600" dirty="0" err="1" smtClean="0">
                <a:latin typeface="Arial" panose="020B0604020202020204" pitchFamily="34" charset="0"/>
              </a:rPr>
              <a:t>Streamlit</a:t>
            </a:r>
            <a:r>
              <a:rPr lang="ko-KR" altLang="en-US" sz="1600" dirty="0">
                <a:latin typeface="Arial" panose="020B0604020202020204" pitchFamily="34" charset="0"/>
              </a:rPr>
              <a:t>을 사용해 언어 모델과 상호작용하는 웹 애플리케이션을 </a:t>
            </a:r>
            <a:r>
              <a:rPr lang="ko-KR" altLang="en-US" sz="1600" dirty="0" smtClean="0">
                <a:latin typeface="Arial" panose="020B0604020202020204" pitchFamily="34" charset="0"/>
              </a:rPr>
              <a:t>구축</a:t>
            </a:r>
            <a:endParaRPr lang="en-US" altLang="ko-KR" sz="1600" dirty="0" smtClean="0">
              <a:latin typeface="Arial" panose="020B0604020202020204" pitchFamily="34" charset="0"/>
            </a:endParaRPr>
          </a:p>
          <a:p>
            <a:r>
              <a:rPr lang="en-US" altLang="ko-KR" sz="1600" dirty="0" err="1" smtClean="0">
                <a:latin typeface="Arial" panose="020B0604020202020204" pitchFamily="34" charset="0"/>
              </a:rPr>
              <a:t>Streamlit</a:t>
            </a:r>
            <a:r>
              <a:rPr lang="en-US" altLang="ko-KR" sz="1600" dirty="0" smtClean="0">
                <a:latin typeface="Arial" panose="020B0604020202020204" pitchFamily="34" charset="0"/>
              </a:rPr>
              <a:t> </a:t>
            </a:r>
            <a:r>
              <a:rPr lang="ko-KR" altLang="en-US" sz="1600" dirty="0" smtClean="0">
                <a:latin typeface="Arial" panose="020B0604020202020204" pitchFamily="34" charset="0"/>
              </a:rPr>
              <a:t>페이지 기본 설정 및 필요한 함수 정의</a:t>
            </a:r>
            <a:endParaRPr lang="en-US" altLang="ko-KR" sz="1600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50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6DD29166-BCFF-728A-1D70-4E6753CDA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474785" y="94910"/>
            <a:ext cx="368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METHODOLOGY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66318" y="6078409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16</a:t>
            </a:r>
            <a:endParaRPr lang="ko-KR" altLang="en-US" sz="2800" b="1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451345" y="638716"/>
            <a:ext cx="823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/>
              <a:t>랭체인</a:t>
            </a:r>
            <a:r>
              <a:rPr lang="ko-KR" altLang="en-US" b="1" dirty="0"/>
              <a:t> 및 </a:t>
            </a:r>
            <a:r>
              <a:rPr lang="en-US" altLang="ko-KR" b="1" dirty="0" err="1"/>
              <a:t>Streamlit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  <p:grpSp>
        <p:nvGrpSpPr>
          <p:cNvPr id="16" name="그룹 15"/>
          <p:cNvGrpSpPr/>
          <p:nvPr/>
        </p:nvGrpSpPr>
        <p:grpSpPr>
          <a:xfrm>
            <a:off x="613040" y="1660883"/>
            <a:ext cx="9269308" cy="2959464"/>
            <a:chOff x="613041" y="1206418"/>
            <a:chExt cx="8572524" cy="273699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r="26838"/>
            <a:stretch/>
          </p:blipFill>
          <p:spPr>
            <a:xfrm>
              <a:off x="613041" y="1206418"/>
              <a:ext cx="8572524" cy="2736998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5587404" y="3575370"/>
              <a:ext cx="3598161" cy="358371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473" y="1476820"/>
            <a:ext cx="3697322" cy="33275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20CD62-25DD-4E6A-CC02-977E2092A011}"/>
              </a:ext>
            </a:extLst>
          </p:cNvPr>
          <p:cNvSpPr txBox="1"/>
          <p:nvPr/>
        </p:nvSpPr>
        <p:spPr>
          <a:xfrm>
            <a:off x="613041" y="5056990"/>
            <a:ext cx="10965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err="1" smtClean="0">
                <a:latin typeface="Arial" panose="020B0604020202020204" pitchFamily="34" charset="0"/>
              </a:rPr>
              <a:t>사이드바에</a:t>
            </a:r>
            <a:r>
              <a:rPr lang="ko-KR" altLang="en-US" sz="1600" dirty="0" smtClean="0">
                <a:latin typeface="Arial" panose="020B0604020202020204" pitchFamily="34" charset="0"/>
              </a:rPr>
              <a:t> 대화 내용 초기화 버튼 생성 및 프롬프트 설정</a:t>
            </a:r>
            <a:endParaRPr lang="en-US" altLang="ko-KR" sz="1600" dirty="0" smtClean="0">
              <a:latin typeface="Arial" panose="020B0604020202020204" pitchFamily="34" charset="0"/>
            </a:endParaRPr>
          </a:p>
          <a:p>
            <a:r>
              <a:rPr lang="ko-KR" altLang="en-US" sz="1600" dirty="0" smtClean="0">
                <a:latin typeface="Arial" panose="020B0604020202020204" pitchFamily="34" charset="0"/>
              </a:rPr>
              <a:t>수정된 </a:t>
            </a:r>
            <a:r>
              <a:rPr lang="ko-KR" altLang="en-US" sz="1600" dirty="0">
                <a:latin typeface="Arial" panose="020B0604020202020204" pitchFamily="34" charset="0"/>
              </a:rPr>
              <a:t>프롬프트는 </a:t>
            </a:r>
            <a:r>
              <a:rPr lang="en-US" altLang="ko-KR" sz="1600" dirty="0" err="1" smtClean="0">
                <a:latin typeface="Arial" panose="020B0604020202020204" pitchFamily="34" charset="0"/>
              </a:rPr>
              <a:t>PromptTemplate</a:t>
            </a:r>
            <a:r>
              <a:rPr lang="ko-KR" altLang="en-US" sz="1600" dirty="0">
                <a:latin typeface="Arial" panose="020B0604020202020204" pitchFamily="34" charset="0"/>
              </a:rPr>
              <a:t>를</a:t>
            </a:r>
            <a:r>
              <a:rPr lang="ko-KR" altLang="en-US" sz="1600" dirty="0" smtClean="0"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latin typeface="Arial" panose="020B0604020202020204" pitchFamily="34" charset="0"/>
              </a:rPr>
              <a:t>통해 템플릿화되고</a:t>
            </a:r>
            <a:r>
              <a:rPr lang="en-US" altLang="ko-KR" sz="1600" dirty="0">
                <a:latin typeface="Arial" panose="020B0604020202020204" pitchFamily="34" charset="0"/>
              </a:rPr>
              <a:t>, AI </a:t>
            </a:r>
            <a:r>
              <a:rPr lang="ko-KR" altLang="en-US" sz="1600" dirty="0">
                <a:latin typeface="Arial" panose="020B0604020202020204" pitchFamily="34" charset="0"/>
              </a:rPr>
              <a:t>모델과의 체인이 새로 생성 </a:t>
            </a:r>
            <a:endParaRPr lang="en-US" altLang="ko-KR" sz="1600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12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6DD29166-BCFF-728A-1D70-4E6753CDA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474785" y="94910"/>
            <a:ext cx="368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METHODOLOGY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66318" y="6078409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17</a:t>
            </a:r>
            <a:endParaRPr lang="ko-KR" altLang="en-US" sz="2800" b="1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451345" y="638716"/>
            <a:ext cx="823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/>
              <a:t>랭체인</a:t>
            </a:r>
            <a:r>
              <a:rPr lang="ko-KR" altLang="en-US" b="1" dirty="0"/>
              <a:t> 및 </a:t>
            </a:r>
            <a:r>
              <a:rPr lang="en-US" altLang="ko-KR" b="1" dirty="0" err="1"/>
              <a:t>Streamlit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26" y="1659163"/>
            <a:ext cx="10725232" cy="2797887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9A20CD62-25DD-4E6A-CC02-977E2092A011}"/>
              </a:ext>
            </a:extLst>
          </p:cNvPr>
          <p:cNvSpPr txBox="1"/>
          <p:nvPr/>
        </p:nvSpPr>
        <p:spPr>
          <a:xfrm>
            <a:off x="613041" y="4993976"/>
            <a:ext cx="10965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smtClean="0">
                <a:latin typeface="Arial" panose="020B0604020202020204" pitchFamily="34" charset="0"/>
              </a:rPr>
              <a:t>초기화 버튼이 눌리면 대화 내용 초기화</a:t>
            </a:r>
            <a:endParaRPr lang="en-US" altLang="ko-KR" sz="1600" dirty="0" smtClean="0">
              <a:latin typeface="Arial" panose="020B0604020202020204" pitchFamily="34" charset="0"/>
            </a:endParaRPr>
          </a:p>
          <a:p>
            <a:r>
              <a:rPr lang="ko-KR" altLang="en-US" sz="1600" dirty="0" smtClean="0">
                <a:latin typeface="Arial" panose="020B0604020202020204" pitchFamily="34" charset="0"/>
              </a:rPr>
              <a:t>세션 상태에서 체인이 없다면 기본 체인을 생성하도록 함 </a:t>
            </a:r>
            <a:endParaRPr lang="en-US" altLang="ko-KR" sz="1600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10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6DD29166-BCFF-728A-1D70-4E6753CDA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474785" y="94910"/>
            <a:ext cx="368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METHODOLOGY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66318" y="6078409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18</a:t>
            </a:r>
            <a:endParaRPr lang="ko-KR" altLang="en-US" sz="2800" b="1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451345" y="638716"/>
            <a:ext cx="823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/>
              <a:t>랭체인</a:t>
            </a:r>
            <a:r>
              <a:rPr lang="ko-KR" altLang="en-US" b="1" dirty="0"/>
              <a:t> 및 </a:t>
            </a:r>
            <a:r>
              <a:rPr lang="en-US" altLang="ko-KR" b="1" dirty="0" err="1"/>
              <a:t>Streamlit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21800"/>
          <a:stretch/>
        </p:blipFill>
        <p:spPr>
          <a:xfrm>
            <a:off x="891001" y="1388718"/>
            <a:ext cx="10409998" cy="3571547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9A20CD62-25DD-4E6A-CC02-977E2092A011}"/>
              </a:ext>
            </a:extLst>
          </p:cNvPr>
          <p:cNvSpPr txBox="1"/>
          <p:nvPr/>
        </p:nvSpPr>
        <p:spPr>
          <a:xfrm>
            <a:off x="613041" y="5216636"/>
            <a:ext cx="109659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smtClean="0">
                <a:latin typeface="Arial" panose="020B0604020202020204" pitchFamily="34" charset="0"/>
              </a:rPr>
              <a:t>사용자가 </a:t>
            </a:r>
            <a:r>
              <a:rPr lang="ko-KR" altLang="en-US" sz="1600" dirty="0" err="1" smtClean="0">
                <a:latin typeface="Arial" panose="020B0604020202020204" pitchFamily="34" charset="0"/>
              </a:rPr>
              <a:t>입력창에</a:t>
            </a:r>
            <a:r>
              <a:rPr lang="ko-KR" altLang="en-US" sz="1600" dirty="0" smtClean="0">
                <a:latin typeface="Arial" panose="020B0604020202020204" pitchFamily="34" charset="0"/>
              </a:rPr>
              <a:t> 질문을 입력했을 때 세션 상태에 저장하고 사용자 메시지를 출력하며 </a:t>
            </a:r>
            <a:r>
              <a:rPr lang="en-US" altLang="ko-KR" sz="1600" dirty="0" smtClean="0">
                <a:latin typeface="Arial" panose="020B0604020202020204" pitchFamily="34" charset="0"/>
              </a:rPr>
              <a:t>AI</a:t>
            </a:r>
            <a:r>
              <a:rPr lang="ko-KR" altLang="en-US" sz="1600" dirty="0" smtClean="0">
                <a:latin typeface="Arial" panose="020B0604020202020204" pitchFamily="34" charset="0"/>
              </a:rPr>
              <a:t>의 답변 처리 진행 </a:t>
            </a:r>
            <a:endParaRPr lang="en-US" altLang="ko-KR" sz="1600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6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7393" y="1"/>
            <a:ext cx="12299394" cy="68537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07393" y="1"/>
            <a:ext cx="123063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24050" y="2636858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 smtClean="0">
                <a:latin typeface="Bodoni MT" panose="02070603080606020203" pitchFamily="18" charset="0"/>
              </a:rPr>
              <a:t>결과</a:t>
            </a:r>
            <a:endParaRPr lang="en-US" altLang="ko-KR" sz="8000" b="1" dirty="0">
              <a:latin typeface="Bodoni MT" panose="02070603080606020203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066318" y="6074111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19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176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93846" y="84743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smtClean="0">
                <a:latin typeface="Bodoni MT" panose="02070603080606020203" pitchFamily="18" charset="0"/>
              </a:rPr>
              <a:t>목차</a:t>
            </a:r>
            <a:endParaRPr lang="en-US" sz="4800" b="1" dirty="0">
              <a:latin typeface="Bodoni MT" panose="020706030806060202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48310" y="2061434"/>
            <a:ext cx="532098" cy="532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Bodoni MT" panose="02070603080606020203" pitchFamily="18" charset="0"/>
              </a:rPr>
              <a:t>01</a:t>
            </a:r>
          </a:p>
        </p:txBody>
      </p:sp>
      <p:sp>
        <p:nvSpPr>
          <p:cNvPr id="14" name="TextBox 13"/>
          <p:cNvSpPr txBox="1"/>
          <p:nvPr/>
        </p:nvSpPr>
        <p:spPr>
          <a:xfrm flipH="1">
            <a:off x="5669635" y="2007124"/>
            <a:ext cx="2611782" cy="465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Bodoni MT" panose="02070603080606020203" pitchFamily="18" charset="0"/>
              </a:rPr>
              <a:t>프로젝트 목표</a:t>
            </a:r>
            <a:endParaRPr lang="en-US" altLang="ko-KR" sz="1600" dirty="0" smtClean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8969763" y="2011704"/>
            <a:ext cx="2611782" cy="469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Bodoni MT" panose="02070603080606020203" pitchFamily="18" charset="0"/>
              </a:rPr>
              <a:t>주요 코드 </a:t>
            </a:r>
            <a:endParaRPr lang="en-US" altLang="ko-KR" sz="1600" dirty="0">
              <a:latin typeface="Bodoni MT" panose="020706030806060202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5671228" y="4104624"/>
            <a:ext cx="2611782" cy="465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Bodoni MT" panose="02070603080606020203" pitchFamily="18" charset="0"/>
              </a:rPr>
              <a:t>결과</a:t>
            </a:r>
            <a:endParaRPr lang="en-US" altLang="ko-KR" sz="1600" dirty="0">
              <a:latin typeface="Bodoni MT" panose="02070603080606020203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474785" y="94910"/>
            <a:ext cx="368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WELCOME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0" t="2637" r="12675" b="-2637"/>
          <a:stretch/>
        </p:blipFill>
        <p:spPr>
          <a:xfrm>
            <a:off x="304664" y="2112640"/>
            <a:ext cx="4237223" cy="3747833"/>
          </a:xfrm>
          <a:prstGeom prst="rect">
            <a:avLst/>
          </a:prstGeom>
        </p:spPr>
      </p:pic>
      <p:sp>
        <p:nvSpPr>
          <p:cNvPr id="22" name="Rectangle 2"/>
          <p:cNvSpPr/>
          <p:nvPr/>
        </p:nvSpPr>
        <p:spPr>
          <a:xfrm>
            <a:off x="8281417" y="2061434"/>
            <a:ext cx="532098" cy="532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Bodoni MT" panose="02070603080606020203" pitchFamily="18" charset="0"/>
              </a:rPr>
              <a:t>02</a:t>
            </a:r>
            <a:endParaRPr lang="en-US" sz="2400" b="1" dirty="0">
              <a:latin typeface="Bodoni MT" panose="02070603080606020203" pitchFamily="18" charset="0"/>
            </a:endParaRPr>
          </a:p>
        </p:txBody>
      </p:sp>
      <p:sp>
        <p:nvSpPr>
          <p:cNvPr id="23" name="Rectangle 2"/>
          <p:cNvSpPr/>
          <p:nvPr/>
        </p:nvSpPr>
        <p:spPr>
          <a:xfrm>
            <a:off x="5004868" y="4172474"/>
            <a:ext cx="532098" cy="532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Bodoni MT" panose="02070603080606020203" pitchFamily="18" charset="0"/>
              </a:rPr>
              <a:t>03</a:t>
            </a:r>
            <a:endParaRPr lang="en-US" sz="2400" b="1" dirty="0">
              <a:latin typeface="Bodoni MT" panose="02070603080606020203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66318" y="6069444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2</a:t>
            </a:r>
            <a:endParaRPr lang="ko-KR" altLang="en-US" sz="2800" b="1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8947777" y="4101484"/>
            <a:ext cx="2611782" cy="465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Bodoni MT" panose="02070603080606020203" pitchFamily="18" charset="0"/>
              </a:rPr>
              <a:t>TIME TABLE</a:t>
            </a:r>
            <a:endParaRPr lang="en-US" altLang="ko-KR" sz="1600" dirty="0">
              <a:latin typeface="Bodoni MT" panose="02070603080606020203" pitchFamily="18" charset="0"/>
            </a:endParaRPr>
          </a:p>
        </p:txBody>
      </p:sp>
      <p:sp>
        <p:nvSpPr>
          <p:cNvPr id="27" name="Rectangle 2"/>
          <p:cNvSpPr/>
          <p:nvPr/>
        </p:nvSpPr>
        <p:spPr>
          <a:xfrm>
            <a:off x="8281417" y="4169334"/>
            <a:ext cx="532098" cy="532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Bodoni MT" panose="02070603080606020203" pitchFamily="18" charset="0"/>
              </a:rPr>
              <a:t>04</a:t>
            </a:r>
            <a:endParaRPr lang="en-US" sz="2400" b="1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12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DDEDEC03-611E-45DA-64EB-6B69ABE8F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474785" y="94910"/>
            <a:ext cx="368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429F44-794D-3538-4658-80C830B1599B}"/>
              </a:ext>
            </a:extLst>
          </p:cNvPr>
          <p:cNvSpPr txBox="1"/>
          <p:nvPr/>
        </p:nvSpPr>
        <p:spPr>
          <a:xfrm>
            <a:off x="474785" y="697309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Flask </a:t>
            </a:r>
            <a:r>
              <a:rPr lang="ko-KR" altLang="en-US" b="1" dirty="0" smtClean="0"/>
              <a:t>실행 결과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066318" y="6078409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20</a:t>
            </a:r>
            <a:endParaRPr lang="ko-KR" altLang="en-US" sz="2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19" y="1021443"/>
            <a:ext cx="10613444" cy="496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2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DDEDEC03-611E-45DA-64EB-6B69ABE8F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474785" y="94910"/>
            <a:ext cx="368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429F44-794D-3538-4658-80C830B1599B}"/>
              </a:ext>
            </a:extLst>
          </p:cNvPr>
          <p:cNvSpPr txBox="1"/>
          <p:nvPr/>
        </p:nvSpPr>
        <p:spPr>
          <a:xfrm>
            <a:off x="474785" y="784991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Flask </a:t>
            </a:r>
            <a:r>
              <a:rPr lang="ko-KR" altLang="en-US" b="1" dirty="0"/>
              <a:t>실행 결과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66318" y="6077642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21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5" y="1154323"/>
            <a:ext cx="11298115" cy="461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DDEDEC03-611E-45DA-64EB-6B69ABE8F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474785" y="94910"/>
            <a:ext cx="368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429F44-794D-3538-4658-80C830B1599B}"/>
              </a:ext>
            </a:extLst>
          </p:cNvPr>
          <p:cNvSpPr txBox="1"/>
          <p:nvPr/>
        </p:nvSpPr>
        <p:spPr>
          <a:xfrm>
            <a:off x="474785" y="784991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Flask </a:t>
            </a:r>
            <a:r>
              <a:rPr lang="ko-KR" altLang="en-US" b="1" dirty="0"/>
              <a:t>실행 결과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66318" y="6078409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22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89" y="615510"/>
            <a:ext cx="9405727" cy="53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7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DDEDEC03-611E-45DA-64EB-6B69ABE8F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474785" y="94910"/>
            <a:ext cx="368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429F44-794D-3538-4658-80C830B1599B}"/>
              </a:ext>
            </a:extLst>
          </p:cNvPr>
          <p:cNvSpPr txBox="1"/>
          <p:nvPr/>
        </p:nvSpPr>
        <p:spPr>
          <a:xfrm>
            <a:off x="474785" y="784991"/>
            <a:ext cx="1691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Flask </a:t>
            </a:r>
            <a:r>
              <a:rPr lang="ko-KR" altLang="en-US" b="1" dirty="0" smtClean="0"/>
              <a:t>실행 결과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영상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066318" y="6078409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23</a:t>
            </a:r>
            <a:endParaRPr lang="ko-KR" altLang="en-US" sz="2800" b="1" dirty="0"/>
          </a:p>
        </p:txBody>
      </p:sp>
      <p:pic>
        <p:nvPicPr>
          <p:cNvPr id="6" name="KakaoTalk_20240930_2105163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16889" y="633633"/>
            <a:ext cx="9378462" cy="52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2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DDEDEC03-611E-45DA-64EB-6B69ABE8F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474785" y="94910"/>
            <a:ext cx="368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429F44-794D-3538-4658-80C830B1599B}"/>
              </a:ext>
            </a:extLst>
          </p:cNvPr>
          <p:cNvSpPr txBox="1"/>
          <p:nvPr/>
        </p:nvSpPr>
        <p:spPr>
          <a:xfrm>
            <a:off x="474785" y="784991"/>
            <a:ext cx="25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랭체인</a:t>
            </a:r>
            <a:r>
              <a:rPr lang="ko-KR" altLang="en-US" b="1" dirty="0" smtClean="0"/>
              <a:t> 프롬프트 미사용</a:t>
            </a:r>
            <a:endParaRPr lang="en-US" altLang="ko-KR" b="1" dirty="0" smtClean="0"/>
          </a:p>
          <a:p>
            <a:r>
              <a:rPr lang="ko-KR" altLang="en-US" b="1" dirty="0" smtClean="0"/>
              <a:t>실행 결과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066318" y="6073936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24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28" y="1337740"/>
            <a:ext cx="10075877" cy="46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5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DDEDEC03-611E-45DA-64EB-6B69ABE8F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474785" y="94910"/>
            <a:ext cx="368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429F44-794D-3538-4658-80C830B1599B}"/>
              </a:ext>
            </a:extLst>
          </p:cNvPr>
          <p:cNvSpPr txBox="1"/>
          <p:nvPr/>
        </p:nvSpPr>
        <p:spPr>
          <a:xfrm>
            <a:off x="474785" y="784991"/>
            <a:ext cx="2367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랭체인</a:t>
            </a:r>
            <a:r>
              <a:rPr lang="ko-KR" altLang="en-US" b="1" dirty="0" smtClean="0"/>
              <a:t> 프롬프트 사용</a:t>
            </a:r>
            <a:endParaRPr lang="en-US" altLang="ko-KR" b="1" dirty="0" smtClean="0"/>
          </a:p>
          <a:p>
            <a:r>
              <a:rPr lang="ko-KR" altLang="en-US" b="1" dirty="0" smtClean="0"/>
              <a:t>실행 결과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066318" y="6073936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25</a:t>
            </a:r>
            <a:endParaRPr lang="ko-KR" altLang="en-US" sz="28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27" y="1294135"/>
            <a:ext cx="10075877" cy="470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0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DDEDEC03-611E-45DA-64EB-6B69ABE8F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474785" y="94910"/>
            <a:ext cx="368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429F44-794D-3538-4658-80C830B1599B}"/>
              </a:ext>
            </a:extLst>
          </p:cNvPr>
          <p:cNvSpPr txBox="1"/>
          <p:nvPr/>
        </p:nvSpPr>
        <p:spPr>
          <a:xfrm>
            <a:off x="474785" y="784991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랭체인</a:t>
            </a:r>
            <a:r>
              <a:rPr lang="ko-KR" altLang="en-US" b="1" dirty="0" smtClean="0"/>
              <a:t> 실행 결과 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영상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066318" y="6078409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26</a:t>
            </a:r>
            <a:endParaRPr lang="ko-KR" altLang="en-US" sz="2800" b="1" dirty="0"/>
          </a:p>
        </p:txBody>
      </p:sp>
      <p:pic>
        <p:nvPicPr>
          <p:cNvPr id="6" name="랭체인 실행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0300" y="782041"/>
            <a:ext cx="9171360" cy="515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7393" y="1"/>
            <a:ext cx="12299394" cy="68537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07393" y="1"/>
            <a:ext cx="123063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83264" y="2636858"/>
            <a:ext cx="61180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 smtClean="0">
                <a:latin typeface="Bodoni MT" panose="02070603080606020203" pitchFamily="18" charset="0"/>
              </a:rPr>
              <a:t>TIME TABLE</a:t>
            </a:r>
            <a:endParaRPr lang="en-US" altLang="ko-KR" sz="8000" b="1" dirty="0">
              <a:latin typeface="Bodoni MT" panose="02070603080606020203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066318" y="6078409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27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377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C264367A-4191-DAAA-A7D8-3CC1B6294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7"/>
          <p:cNvSpPr/>
          <p:nvPr/>
        </p:nvSpPr>
        <p:spPr>
          <a:xfrm>
            <a:off x="446942" y="741750"/>
            <a:ext cx="11298115" cy="8704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Bodoni MT" panose="02070603080606020203" pitchFamily="18" charset="0"/>
              </a:rPr>
              <a:t>TIME TABLE</a:t>
            </a:r>
            <a:endParaRPr lang="en-US" sz="4000" dirty="0">
              <a:latin typeface="Bodoni MT" panose="020706030806060202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66318" y="6071386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28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42" y="2241669"/>
            <a:ext cx="11298115" cy="309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8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46942" y="1924852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46942" y="4855621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00221" y="1933596"/>
            <a:ext cx="850970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latin typeface="Bodoni MT" panose="02070603080606020203" pitchFamily="18" charset="0"/>
              </a:rPr>
              <a:t>THANK YOU</a:t>
            </a:r>
            <a:endParaRPr lang="en-US" sz="11500" b="1" dirty="0">
              <a:latin typeface="Bodoni MT" panose="02070603080606020203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6942" y="3727275"/>
            <a:ext cx="11298115" cy="8704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Bodoni MT" panose="02070603080606020203" pitchFamily="18" charset="0"/>
              </a:rPr>
              <a:t>Q&amp;A</a:t>
            </a:r>
            <a:endParaRPr lang="en-US" sz="4000" dirty="0">
              <a:latin typeface="Bodoni MT" panose="020706030806060202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66318" y="6077542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29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815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7393" y="1"/>
            <a:ext cx="12299394" cy="68537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07393" y="1"/>
            <a:ext cx="123063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746371" y="2636858"/>
            <a:ext cx="65918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 smtClean="0">
                <a:latin typeface="Bodoni MT" panose="02070603080606020203" pitchFamily="18" charset="0"/>
              </a:rPr>
              <a:t>프로젝트 목표</a:t>
            </a:r>
            <a:endParaRPr lang="en-US" altLang="ko-KR" sz="8000" b="1" dirty="0">
              <a:latin typeface="Bodoni MT" panose="02070603080606020203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066318" y="6078409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9590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474785" y="94910"/>
            <a:ext cx="368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INTRODUCTION &amp; GOAL</a:t>
            </a:r>
          </a:p>
        </p:txBody>
      </p:sp>
      <p:sp>
        <p:nvSpPr>
          <p:cNvPr id="2" name="TextBox 1"/>
          <p:cNvSpPr txBox="1"/>
          <p:nvPr/>
        </p:nvSpPr>
        <p:spPr>
          <a:xfrm flipH="1">
            <a:off x="378072" y="672611"/>
            <a:ext cx="11435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Bodoni MT" panose="02070603080606020203" pitchFamily="18" charset="0"/>
              </a:rPr>
              <a:t>프로젝트 목표</a:t>
            </a:r>
            <a:endParaRPr lang="en-US" sz="4800" b="1" dirty="0">
              <a:latin typeface="Bodoni MT" panose="020706030806060202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451345" y="1479911"/>
            <a:ext cx="8236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웹크롤링을</a:t>
            </a:r>
            <a:r>
              <a:rPr lang="ko-KR" altLang="en-US" b="1" dirty="0" smtClean="0"/>
              <a:t> </a:t>
            </a:r>
            <a:r>
              <a:rPr lang="ko-KR" altLang="en-US" b="1" dirty="0"/>
              <a:t>이용하여 </a:t>
            </a:r>
            <a:r>
              <a:rPr lang="en-US" altLang="ko-KR" b="1" dirty="0"/>
              <a:t>3</a:t>
            </a:r>
            <a:r>
              <a:rPr lang="ko-KR" altLang="en-US" b="1" dirty="0"/>
              <a:t>개 언론사의 주요 뉴스 </a:t>
            </a:r>
            <a:r>
              <a:rPr lang="en-US" altLang="ko-KR" b="1" dirty="0"/>
              <a:t>3</a:t>
            </a:r>
            <a:r>
              <a:rPr lang="ko-KR" altLang="en-US" b="1" dirty="0"/>
              <a:t>개에 대한 </a:t>
            </a:r>
            <a:r>
              <a:rPr lang="ko-KR" altLang="en-US" b="1" dirty="0" smtClean="0"/>
              <a:t>요약</a:t>
            </a:r>
            <a:endParaRPr lang="en-US" altLang="ko-KR" b="1" dirty="0" smtClean="0"/>
          </a:p>
          <a:p>
            <a:r>
              <a:rPr lang="en-US" altLang="ko-KR" b="1" dirty="0" smtClean="0"/>
              <a:t>2. Flask</a:t>
            </a:r>
            <a:r>
              <a:rPr lang="ko-KR" altLang="en-US" b="1" dirty="0" smtClean="0"/>
              <a:t>를 이용하여 </a:t>
            </a:r>
            <a:r>
              <a:rPr lang="ko-KR" altLang="en-US" b="1" dirty="0" err="1" smtClean="0"/>
              <a:t>웹페이지</a:t>
            </a:r>
            <a:r>
              <a:rPr lang="ko-KR" altLang="en-US" b="1" dirty="0" smtClean="0"/>
              <a:t> 제작</a:t>
            </a:r>
            <a:endParaRPr lang="en-US" altLang="ko-KR" b="1" dirty="0"/>
          </a:p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랭체인과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streamlit</a:t>
            </a:r>
            <a:r>
              <a:rPr lang="ko-KR" altLang="en-US" b="1" dirty="0" smtClean="0"/>
              <a:t>을 이용한 </a:t>
            </a:r>
            <a:r>
              <a:rPr lang="ko-KR" altLang="en-US" b="1" dirty="0" err="1" smtClean="0"/>
              <a:t>챗봇</a:t>
            </a:r>
            <a:r>
              <a:rPr lang="ko-KR" altLang="en-US" b="1" dirty="0" smtClean="0"/>
              <a:t> 구현</a:t>
            </a:r>
            <a:endParaRPr lang="en-US" altLang="ko-KR" b="1" dirty="0" smtClean="0"/>
          </a:p>
        </p:txBody>
      </p:sp>
      <p:sp>
        <p:nvSpPr>
          <p:cNvPr id="11" name="TextBox 10"/>
          <p:cNvSpPr txBox="1"/>
          <p:nvPr/>
        </p:nvSpPr>
        <p:spPr>
          <a:xfrm flipH="1">
            <a:off x="474785" y="3017425"/>
            <a:ext cx="476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언론사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동아일보</a:t>
            </a:r>
            <a:r>
              <a:rPr lang="en-US" altLang="ko-KR" dirty="0"/>
              <a:t>, </a:t>
            </a:r>
            <a:r>
              <a:rPr lang="ko-KR" altLang="en-US" dirty="0"/>
              <a:t>중앙일보</a:t>
            </a:r>
            <a:r>
              <a:rPr lang="en-US" altLang="ko-KR" dirty="0"/>
              <a:t>, </a:t>
            </a:r>
            <a:r>
              <a:rPr lang="ko-KR" altLang="en-US" dirty="0" err="1"/>
              <a:t>한겨례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flipH="1">
            <a:off x="474785" y="3561715"/>
            <a:ext cx="6549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 smtClean="0"/>
              <a:t>주요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라이브러리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BeautifulSoup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request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newspaper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Article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summa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summarize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062" y="698190"/>
            <a:ext cx="4673398" cy="523471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176637" y="2648120"/>
            <a:ext cx="4472248" cy="32363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066318" y="6078409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4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335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7393" y="1"/>
            <a:ext cx="12299394" cy="68537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07393" y="1"/>
            <a:ext cx="123063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72293" y="2636858"/>
            <a:ext cx="45400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 smtClean="0">
                <a:latin typeface="Bodoni MT" panose="02070603080606020203" pitchFamily="18" charset="0"/>
              </a:rPr>
              <a:t>주요 코드</a:t>
            </a:r>
            <a:endParaRPr lang="en-US" altLang="ko-KR" sz="8000" b="1" dirty="0">
              <a:latin typeface="Bodoni MT" panose="02070603080606020203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066318" y="6074111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5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0747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6DD29166-BCFF-728A-1D70-4E6753CDA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474785" y="94910"/>
            <a:ext cx="368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METHODOLOGY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66318" y="6078409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/>
              <a:t>6</a:t>
            </a:r>
            <a:endParaRPr lang="ko-KR" alt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20CD62-25DD-4E6A-CC02-977E2092A011}"/>
              </a:ext>
            </a:extLst>
          </p:cNvPr>
          <p:cNvSpPr txBox="1"/>
          <p:nvPr/>
        </p:nvSpPr>
        <p:spPr>
          <a:xfrm>
            <a:off x="924859" y="4455545"/>
            <a:ext cx="357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 smtClean="0">
                <a:effectLst/>
                <a:latin typeface="Arial" panose="020B0604020202020204" pitchFamily="34" charset="0"/>
              </a:rPr>
              <a:t>- </a:t>
            </a:r>
            <a:r>
              <a:rPr lang="ko-KR" altLang="en-US" sz="1600" b="0" i="0" u="none" strike="noStrike" dirty="0" smtClean="0">
                <a:effectLst/>
                <a:latin typeface="Arial" panose="020B0604020202020204" pitchFamily="34" charset="0"/>
              </a:rPr>
              <a:t>언론사별 네이버 뉴스 </a:t>
            </a:r>
            <a:r>
              <a:rPr lang="en-US" altLang="ko-KR" sz="1600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600" dirty="0" smtClean="0">
                <a:latin typeface="Arial" panose="020B0604020202020204" pitchFamily="34" charset="0"/>
              </a:rPr>
              <a:t> </a:t>
            </a:r>
            <a:r>
              <a:rPr lang="ko-KR" altLang="en-US" sz="1600" dirty="0" smtClean="0">
                <a:latin typeface="Arial" panose="020B0604020202020204" pitchFamily="34" charset="0"/>
              </a:rPr>
              <a:t>준비</a:t>
            </a:r>
            <a:endParaRPr lang="ko-KR" altLang="en-US" sz="1600" b="0" dirty="0"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451345" y="638716"/>
            <a:ext cx="823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news.py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73" y="1872827"/>
            <a:ext cx="103060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1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6DD29166-BCFF-728A-1D70-4E6753CDA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474785" y="94910"/>
            <a:ext cx="368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METHODOLOGY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66318" y="6078409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/>
              <a:t>7</a:t>
            </a:r>
            <a:endParaRPr lang="ko-KR" altLang="en-US" sz="2800" b="1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451345" y="638716"/>
            <a:ext cx="823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news.py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08" y="1063072"/>
            <a:ext cx="10790736" cy="29213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20CD62-25DD-4E6A-CC02-977E2092A011}"/>
              </a:ext>
            </a:extLst>
          </p:cNvPr>
          <p:cNvSpPr txBox="1"/>
          <p:nvPr/>
        </p:nvSpPr>
        <p:spPr>
          <a:xfrm>
            <a:off x="710208" y="4083175"/>
            <a:ext cx="1014145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r>
              <a:rPr lang="ko-KR" altLang="ko-KR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ko-KR" altLang="ko-KR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ko-KR" altLang="ko-K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r>
              <a:rPr lang="ko-KR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' 라이브러리를 사용하여 원하는 웹사이트에 GET 요청을 보냄</a:t>
            </a:r>
            <a:endParaRPr lang="ko-KR" altLang="ko-KR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웹페이지의</a:t>
            </a:r>
            <a:r>
              <a:rPr lang="ko-KR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내용, 상태 코드, 헤더 등을 추출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BeautifulSoup</a:t>
            </a:r>
            <a:endParaRPr lang="ko-KR" altLang="ko-KR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HTML </a:t>
            </a:r>
            <a:r>
              <a:rPr lang="ko-KR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및 XML 파일에서 데이터를 추출하기 위해 사용되는 </a:t>
            </a:r>
            <a:r>
              <a:rPr lang="ko-KR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파이썬</a:t>
            </a:r>
            <a:r>
              <a:rPr lang="ko-KR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라이브러리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res.text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lxml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파서를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통해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HTML tag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구조로 내용을 해석 </a:t>
            </a:r>
            <a:endParaRPr lang="en-US" altLang="ko-KR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6429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6DD29166-BCFF-728A-1D70-4E6753CDA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474785" y="94910"/>
            <a:ext cx="368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METHODOLOGY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66318" y="6078409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/>
              <a:t>8</a:t>
            </a:r>
            <a:endParaRPr lang="ko-KR" altLang="en-US" sz="2800" b="1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451345" y="638716"/>
            <a:ext cx="823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news.py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0CD62-25DD-4E6A-CC02-977E2092A011}"/>
              </a:ext>
            </a:extLst>
          </p:cNvPr>
          <p:cNvSpPr txBox="1"/>
          <p:nvPr/>
        </p:nvSpPr>
        <p:spPr>
          <a:xfrm>
            <a:off x="783542" y="4993499"/>
            <a:ext cx="101414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rial" panose="020B0604020202020204" pitchFamily="34" charset="0"/>
              </a:rPr>
              <a:t>뉴스 상세 </a:t>
            </a:r>
            <a:r>
              <a:rPr lang="en-US" altLang="ko-KR" sz="1600" dirty="0" err="1">
                <a:latin typeface="Arial" panose="020B0604020202020204" pitchFamily="34" charset="0"/>
              </a:rPr>
              <a:t>url</a:t>
            </a:r>
            <a:r>
              <a:rPr lang="ko-KR" altLang="en-US" sz="1600" dirty="0">
                <a:latin typeface="Arial" panose="020B0604020202020204" pitchFamily="34" charset="0"/>
              </a:rPr>
              <a:t>들은 </a:t>
            </a:r>
            <a:r>
              <a:rPr lang="en-US" altLang="ko-KR" sz="1600" dirty="0">
                <a:latin typeface="Arial" panose="020B0604020202020204" pitchFamily="34" charset="0"/>
              </a:rPr>
              <a:t>HTML </a:t>
            </a:r>
            <a:r>
              <a:rPr lang="ko-KR" altLang="en-US" sz="1600" dirty="0">
                <a:latin typeface="Arial" panose="020B0604020202020204" pitchFamily="34" charset="0"/>
              </a:rPr>
              <a:t>구조 속 </a:t>
            </a:r>
            <a:r>
              <a:rPr lang="en-US" altLang="ko-KR" sz="1600" dirty="0">
                <a:latin typeface="Arial" panose="020B0604020202020204" pitchFamily="34" charset="0"/>
              </a:rPr>
              <a:t>#sp_nws1 &gt; div &gt; div &gt; </a:t>
            </a:r>
            <a:r>
              <a:rPr lang="en-US" altLang="ko-KR" sz="1600" dirty="0" err="1">
                <a:latin typeface="Arial" panose="020B0604020202020204" pitchFamily="34" charset="0"/>
              </a:rPr>
              <a:t>div.group_news</a:t>
            </a:r>
            <a:r>
              <a:rPr lang="en-US" altLang="ko-KR" sz="1600" dirty="0">
                <a:latin typeface="Arial" panose="020B0604020202020204" pitchFamily="34" charset="0"/>
              </a:rPr>
              <a:t>, &lt;a&gt; </a:t>
            </a:r>
            <a:r>
              <a:rPr lang="en-US" altLang="ko-KR" sz="1600" dirty="0" err="1">
                <a:latin typeface="Arial" panose="020B0604020202020204" pitchFamily="34" charset="0"/>
              </a:rPr>
              <a:t>href</a:t>
            </a:r>
            <a:r>
              <a:rPr lang="ko-KR" altLang="en-US" sz="1600" dirty="0">
                <a:latin typeface="Arial" panose="020B0604020202020204" pitchFamily="34" charset="0"/>
              </a:rPr>
              <a:t>에 있음</a:t>
            </a:r>
            <a:endParaRPr lang="ko-KR" altLang="en-US" sz="1600" dirty="0"/>
          </a:p>
          <a:p>
            <a:r>
              <a:rPr lang="en-US" altLang="ko-KR" sz="1600" dirty="0">
                <a:latin typeface="Arial" panose="020B0604020202020204" pitchFamily="34" charset="0"/>
              </a:rPr>
              <a:t>for</a:t>
            </a:r>
            <a:r>
              <a:rPr lang="ko-KR" altLang="en-US" sz="1600" dirty="0">
                <a:latin typeface="Arial" panose="020B0604020202020204" pitchFamily="34" charset="0"/>
              </a:rPr>
              <a:t>문과 </a:t>
            </a:r>
            <a:r>
              <a:rPr lang="en-US" altLang="ko-KR" sz="1600" dirty="0">
                <a:latin typeface="Arial" panose="020B0604020202020204" pitchFamily="34" charset="0"/>
              </a:rPr>
              <a:t>if </a:t>
            </a:r>
            <a:r>
              <a:rPr lang="ko-KR" altLang="en-US" sz="1600" dirty="0">
                <a:latin typeface="Arial" panose="020B0604020202020204" pitchFamily="34" charset="0"/>
              </a:rPr>
              <a:t>문으로 중복되는 링크 및 </a:t>
            </a:r>
            <a:r>
              <a:rPr lang="en-US" altLang="ko-KR" sz="1600" dirty="0">
                <a:latin typeface="Arial" panose="020B0604020202020204" pitchFamily="34" charset="0"/>
              </a:rPr>
              <a:t>‘#’ </a:t>
            </a:r>
            <a:r>
              <a:rPr lang="ko-KR" altLang="en-US" sz="1600" dirty="0">
                <a:latin typeface="Arial" panose="020B0604020202020204" pitchFamily="34" charset="0"/>
              </a:rPr>
              <a:t>이나 </a:t>
            </a:r>
            <a:r>
              <a:rPr lang="ko-KR" altLang="en-US" sz="1600" dirty="0" err="1">
                <a:latin typeface="Arial" panose="020B0604020202020204" pitchFamily="34" charset="0"/>
              </a:rPr>
              <a:t>뉴스링크가</a:t>
            </a:r>
            <a:r>
              <a:rPr lang="ko-KR" altLang="en-US" sz="1600" dirty="0">
                <a:latin typeface="Arial" panose="020B0604020202020204" pitchFamily="34" charset="0"/>
              </a:rPr>
              <a:t> 아닌 링크를 제외하고 가져옴 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42" y="1319200"/>
            <a:ext cx="10654771" cy="34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6DD29166-BCFF-728A-1D70-4E6753CDA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785" y="518746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1345" y="6078409"/>
            <a:ext cx="112981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474785" y="94910"/>
            <a:ext cx="368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METHODOLOGY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66318" y="6078409"/>
            <a:ext cx="70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/>
              <a:t>9</a:t>
            </a:r>
            <a:endParaRPr lang="ko-KR" altLang="en-US" sz="2800" b="1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451345" y="638716"/>
            <a:ext cx="823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news.py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0CD62-25DD-4E6A-CC02-977E2092A011}"/>
              </a:ext>
            </a:extLst>
          </p:cNvPr>
          <p:cNvSpPr txBox="1"/>
          <p:nvPr/>
        </p:nvSpPr>
        <p:spPr>
          <a:xfrm>
            <a:off x="783542" y="4599037"/>
            <a:ext cx="101414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</a:rPr>
              <a:t>summa &gt; summarize </a:t>
            </a:r>
            <a:r>
              <a:rPr lang="ko-KR" altLang="en-US" sz="1600" dirty="0">
                <a:latin typeface="Arial" panose="020B0604020202020204" pitchFamily="34" charset="0"/>
              </a:rPr>
              <a:t>함수를 이용하여 뉴스 내용을 요약하는 함수 정의</a:t>
            </a:r>
            <a:endParaRPr lang="ko-KR" altLang="en-US" sz="16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</a:rPr>
              <a:t> 원본의 </a:t>
            </a:r>
            <a:r>
              <a:rPr lang="en-US" altLang="ko-KR" sz="1600" dirty="0">
                <a:latin typeface="Arial" panose="020B0604020202020204" pitchFamily="34" charset="0"/>
              </a:rPr>
              <a:t>30%</a:t>
            </a:r>
            <a:r>
              <a:rPr lang="ko-KR" altLang="en-US" sz="1600" dirty="0">
                <a:latin typeface="Arial" panose="020B0604020202020204" pitchFamily="34" charset="0"/>
              </a:rPr>
              <a:t>로 요약 비율 설정 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</a:rPr>
              <a:t> 텍스트가 </a:t>
            </a:r>
            <a:r>
              <a:rPr lang="en-US" altLang="ko-KR" sz="1600" dirty="0" smtClean="0">
                <a:latin typeface="Arial" panose="020B0604020202020204" pitchFamily="34" charset="0"/>
              </a:rPr>
              <a:t>300</a:t>
            </a:r>
            <a:r>
              <a:rPr lang="ko-KR" altLang="en-US" sz="1600" dirty="0">
                <a:latin typeface="Arial" panose="020B0604020202020204" pitchFamily="34" charset="0"/>
              </a:rPr>
              <a:t>자보다 작으면 요약하지 </a:t>
            </a:r>
            <a:r>
              <a:rPr lang="ko-KR" altLang="en-US" sz="1600" dirty="0" smtClean="0">
                <a:latin typeface="Arial" panose="020B0604020202020204" pitchFamily="34" charset="0"/>
              </a:rPr>
              <a:t>않음</a:t>
            </a:r>
            <a:endParaRPr lang="en-US" altLang="ko-KR" sz="1600" dirty="0" smtClean="0"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rial" panose="020B0604020202020204" pitchFamily="34" charset="0"/>
              </a:rPr>
              <a:t> 광고 단어 제거 </a:t>
            </a:r>
            <a:r>
              <a:rPr lang="ko-KR" altLang="en-US" sz="1600" dirty="0">
                <a:latin typeface="Arial" panose="020B0604020202020204" pitchFamily="34" charset="0"/>
              </a:rPr>
              <a:t>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42" y="1459324"/>
            <a:ext cx="10677592" cy="278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4326</TotalTime>
  <Words>596</Words>
  <Application>Microsoft Office PowerPoint</Application>
  <PresentationFormat>와이드스크린</PresentationFormat>
  <Paragraphs>147</Paragraphs>
  <Slides>29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Arial</vt:lpstr>
      <vt:lpstr>Bodoni MT</vt:lpstr>
      <vt:lpstr>Calibri</vt:lpstr>
      <vt:lpstr>Calibri Light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hyeonah</cp:lastModifiedBy>
  <cp:revision>247</cp:revision>
  <dcterms:created xsi:type="dcterms:W3CDTF">2024-09-18T07:51:57Z</dcterms:created>
  <dcterms:modified xsi:type="dcterms:W3CDTF">2024-12-16T07:03:58Z</dcterms:modified>
</cp:coreProperties>
</file>